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24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18288000" cy="10287000"/>
  <p:notesSz cx="6858000" cy="9144000"/>
  <p:embeddedFontLst>
    <p:embeddedFont>
      <p:font typeface="FlatBread" charset="1" panose="02000603000000000000"/>
      <p:regular r:id="rId20"/>
    </p:embeddedFont>
    <p:embeddedFont>
      <p:font typeface="Roboto Condensed" charset="1" panose="02000000000000000000"/>
      <p:regular r:id="rId21"/>
    </p:embeddedFont>
    <p:embeddedFont>
      <p:font typeface="Open Sans Bold" charset="1" panose="020B0806030504020204"/>
      <p:regular r:id="rId22"/>
    </p:embeddedFont>
    <p:embeddedFont>
      <p:font typeface="Avenir 1 Bold" charset="1" panose="020B0703020203020204"/>
      <p:regular r:id="rId23"/>
    </p:embeddedFont>
    <p:embeddedFont>
      <p:font typeface="Avenir 2" charset="1" panose="02000603020000020003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notesMasters/notesMaster1.xml" Type="http://schemas.openxmlformats.org/officeDocument/2006/relationships/notesMaster"/><Relationship Id="rId25" Target="theme/theme2.xml" Type="http://schemas.openxmlformats.org/officeDocument/2006/relationships/theme"/><Relationship Id="rId26" Target="notesSlides/notesSlide1.xml" Type="http://schemas.openxmlformats.org/officeDocument/2006/relationships/notesSlide"/><Relationship Id="rId27" Target="fonts/font27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3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https://health.cornell.edu/sites/health/files/pdf-library/fiber-digestion-health.pdf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1.jpe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48.jpeg" Type="http://schemas.openxmlformats.org/officeDocument/2006/relationships/image"/><Relationship Id="rId12" Target="../media/image13.png" Type="http://schemas.openxmlformats.org/officeDocument/2006/relationships/image"/><Relationship Id="rId13" Target="../media/image14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1.svg" Type="http://schemas.openxmlformats.org/officeDocument/2006/relationships/image"/><Relationship Id="rId11" Target="../media/image52.png" Type="http://schemas.openxmlformats.org/officeDocument/2006/relationships/image"/><Relationship Id="rId12" Target="../media/image53.svg" Type="http://schemas.openxmlformats.org/officeDocument/2006/relationships/image"/><Relationship Id="rId13" Target="../media/image54.png" Type="http://schemas.openxmlformats.org/officeDocument/2006/relationships/image"/><Relationship Id="rId14" Target="../media/image55.svg" Type="http://schemas.openxmlformats.org/officeDocument/2006/relationships/image"/><Relationship Id="rId15" Target="../media/image56.png" Type="http://schemas.openxmlformats.org/officeDocument/2006/relationships/image"/><Relationship Id="rId16" Target="../media/image57.svg" Type="http://schemas.openxmlformats.org/officeDocument/2006/relationships/image"/><Relationship Id="rId17" Target="../media/image58.png" Type="http://schemas.openxmlformats.org/officeDocument/2006/relationships/image"/><Relationship Id="rId18" Target="../media/image59.png" Type="http://schemas.openxmlformats.org/officeDocument/2006/relationships/image"/><Relationship Id="rId19" Target="../media/image60.png" Type="http://schemas.openxmlformats.org/officeDocument/2006/relationships/image"/><Relationship Id="rId2" Target="../notesSlides/notesSlide1.xml" Type="http://schemas.openxmlformats.org/officeDocument/2006/relationships/notesSlide"/><Relationship Id="rId20" Target="../media/image61.png" Type="http://schemas.openxmlformats.org/officeDocument/2006/relationships/image"/><Relationship Id="rId21" Target="../media/image62.png" Type="http://schemas.openxmlformats.org/officeDocument/2006/relationships/image"/><Relationship Id="rId22" Target="../media/image63.png" Type="http://schemas.openxmlformats.org/officeDocument/2006/relationships/imag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9.png" Type="http://schemas.openxmlformats.org/officeDocument/2006/relationships/image"/><Relationship Id="rId8" Target="../media/image49.png" Type="http://schemas.openxmlformats.org/officeDocument/2006/relationships/image"/><Relationship Id="rId9" Target="../media/image50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1.jpe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2.jpeg" Type="http://schemas.openxmlformats.org/officeDocument/2006/relationships/image"/><Relationship Id="rId12" Target="../media/image13.png" Type="http://schemas.openxmlformats.org/officeDocument/2006/relationships/image"/><Relationship Id="rId13" Target="../media/image14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jpeg" Type="http://schemas.openxmlformats.org/officeDocument/2006/relationships/image"/><Relationship Id="rId11" Target="../media/image9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7.png" Type="http://schemas.openxmlformats.org/officeDocument/2006/relationships/image"/><Relationship Id="rId7" Target="../media/image8.svg" Type="http://schemas.openxmlformats.org/officeDocument/2006/relationships/image"/><Relationship Id="rId8" Target="../media/image15.jpeg" Type="http://schemas.openxmlformats.org/officeDocument/2006/relationships/image"/><Relationship Id="rId9" Target="../media/image16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1.jpe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8.jpeg" Type="http://schemas.openxmlformats.org/officeDocument/2006/relationships/image"/><Relationship Id="rId12" Target="../media/image13.png" Type="http://schemas.openxmlformats.org/officeDocument/2006/relationships/image"/><Relationship Id="rId13" Target="../media/image14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9.png" Type="http://schemas.openxmlformats.org/officeDocument/2006/relationships/image"/><Relationship Id="rId12" Target="../media/image20.png" Type="http://schemas.openxmlformats.org/officeDocument/2006/relationships/image"/><Relationship Id="rId13" Target="../media/image21.svg" Type="http://schemas.openxmlformats.org/officeDocument/2006/relationships/image"/><Relationship Id="rId14" Target="../media/image22.png" Type="http://schemas.openxmlformats.org/officeDocument/2006/relationships/image"/><Relationship Id="rId15" Target="../media/image23.svg" Type="http://schemas.openxmlformats.org/officeDocument/2006/relationships/image"/><Relationship Id="rId16" Target="../media/image24.png" Type="http://schemas.openxmlformats.org/officeDocument/2006/relationships/image"/><Relationship Id="rId17" Target="../media/image25.svg" Type="http://schemas.openxmlformats.org/officeDocument/2006/relationships/image"/><Relationship Id="rId18" Target="../media/image26.png" Type="http://schemas.openxmlformats.org/officeDocument/2006/relationships/image"/><Relationship Id="rId19" Target="../media/image27.svg" Type="http://schemas.openxmlformats.org/officeDocument/2006/relationships/image"/><Relationship Id="rId2" Target="../media/image1.png" Type="http://schemas.openxmlformats.org/officeDocument/2006/relationships/image"/><Relationship Id="rId20" Target="../media/image28.png" Type="http://schemas.openxmlformats.org/officeDocument/2006/relationships/image"/><Relationship Id="rId21" Target="../media/image29.svg" Type="http://schemas.openxmlformats.org/officeDocument/2006/relationships/image"/><Relationship Id="rId22" Target="../media/image30.png" Type="http://schemas.openxmlformats.org/officeDocument/2006/relationships/image"/><Relationship Id="rId23" Target="../media/image31.svg" Type="http://schemas.openxmlformats.org/officeDocument/2006/relationships/image"/><Relationship Id="rId24" Target="../media/image32.png" Type="http://schemas.openxmlformats.org/officeDocument/2006/relationships/image"/><Relationship Id="rId25" Target="../media/image33.svg" Type="http://schemas.openxmlformats.org/officeDocument/2006/relationships/image"/><Relationship Id="rId26" Target="../media/image34.png" Type="http://schemas.openxmlformats.org/officeDocument/2006/relationships/image"/><Relationship Id="rId27" Target="../media/image35.svg" Type="http://schemas.openxmlformats.org/officeDocument/2006/relationships/image"/><Relationship Id="rId28" Target="../media/image36.png" Type="http://schemas.openxmlformats.org/officeDocument/2006/relationships/image"/><Relationship Id="rId29" Target="../media/image37.svg" Type="http://schemas.openxmlformats.org/officeDocument/2006/relationships/image"/><Relationship Id="rId3" Target="../media/image2.svg" Type="http://schemas.openxmlformats.org/officeDocument/2006/relationships/image"/><Relationship Id="rId30" Target="../media/image38.png" Type="http://schemas.openxmlformats.org/officeDocument/2006/relationships/image"/><Relationship Id="rId31" Target="../media/image39.svg" Type="http://schemas.openxmlformats.org/officeDocument/2006/relationships/image"/><Relationship Id="rId32" Target="../media/image40.png" Type="http://schemas.openxmlformats.org/officeDocument/2006/relationships/image"/><Relationship Id="rId33" Target="../media/image41.svg" Type="http://schemas.openxmlformats.org/officeDocument/2006/relationships/image"/><Relationship Id="rId34" Target="../media/image42.png" Type="http://schemas.openxmlformats.org/officeDocument/2006/relationships/image"/><Relationship Id="rId35" Target="../media/image43.svg" Type="http://schemas.openxmlformats.org/officeDocument/2006/relationships/image"/><Relationship Id="rId36" Target="../media/image44.png" Type="http://schemas.openxmlformats.org/officeDocument/2006/relationships/image"/><Relationship Id="rId37" Target="../media/image45.svg" Type="http://schemas.openxmlformats.org/officeDocument/2006/relationships/image"/><Relationship Id="rId38" Target="../media/image46.png" Type="http://schemas.openxmlformats.org/officeDocument/2006/relationships/image"/><Relationship Id="rId39" Target="../media/image47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865322" y="-632286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79"/>
                </a:lnTo>
                <a:lnTo>
                  <a:pt x="0" y="4063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Yellow Orange Blob"/>
          <p:cNvSpPr/>
          <p:nvPr/>
        </p:nvSpPr>
        <p:spPr>
          <a:xfrm flipH="false" flipV="false" rot="0">
            <a:off x="14286695" y="69954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943100" y="1993705"/>
            <a:ext cx="6448853" cy="6299589"/>
            <a:chOff x="0" y="0"/>
            <a:chExt cx="4828540" cy="471678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-7620"/>
              <a:ext cx="4833620" cy="4726940"/>
            </a:xfrm>
            <a:custGeom>
              <a:avLst/>
              <a:gdLst/>
              <a:ahLst/>
              <a:cxnLst/>
              <a:rect r="r" b="b" t="t" l="l"/>
              <a:pathLst>
                <a:path h="4726940" w="483362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11"/>
              <a:stretch>
                <a:fillRect l="-8340" t="0" r="-8340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9144000" y="3032626"/>
            <a:ext cx="6227779" cy="22003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255"/>
              </a:lnSpc>
            </a:pPr>
            <a:r>
              <a:rPr lang="en-US" b="true" sz="7505" strike="noStrike" u="none">
                <a:solidFill>
                  <a:srgbClr val="000000"/>
                </a:solidFill>
                <a:latin typeface="FlatBread"/>
                <a:ea typeface="FlatBread"/>
                <a:cs typeface="FlatBread"/>
                <a:sym typeface="FlatBread"/>
              </a:rPr>
              <a:t>CAN YOU REMEMBER?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144000" y="5359565"/>
            <a:ext cx="5807001" cy="20454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84"/>
              </a:lnSpc>
            </a:pPr>
            <a:r>
              <a:rPr lang="en-US" sz="2346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Let’s see if we can test your memory, and see if you can remember some of the key points from the videos.</a:t>
            </a:r>
            <a:r>
              <a:rPr lang="en-US" sz="2346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</a:p>
          <a:p>
            <a:pPr algn="l">
              <a:lnSpc>
                <a:spcPts val="3284"/>
              </a:lnSpc>
            </a:pPr>
            <a:r>
              <a:rPr lang="en-US" sz="2346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Then you will expand on your knowledge!</a:t>
            </a:r>
          </a:p>
          <a:p>
            <a:pPr algn="l" marL="0" indent="0" lvl="0">
              <a:lnSpc>
                <a:spcPts val="3284"/>
              </a:lnSpc>
            </a:pP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865322" y="-632286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79"/>
                </a:lnTo>
                <a:lnTo>
                  <a:pt x="0" y="4063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Yellow Orange Blob"/>
          <p:cNvSpPr/>
          <p:nvPr/>
        </p:nvSpPr>
        <p:spPr>
          <a:xfrm flipH="false" flipV="false" rot="0">
            <a:off x="14286695" y="69954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030111" y="4562443"/>
            <a:ext cx="6227779" cy="11525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255"/>
              </a:lnSpc>
            </a:pPr>
            <a:r>
              <a:rPr lang="en-US" sz="7505">
                <a:solidFill>
                  <a:srgbClr val="000000"/>
                </a:solidFill>
                <a:latin typeface="FlatBread"/>
                <a:ea typeface="FlatBread"/>
                <a:cs typeface="FlatBread"/>
                <a:sym typeface="FlatBread"/>
              </a:rPr>
              <a:t>QUESTION 3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2029020" y="-725117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79"/>
                </a:lnTo>
                <a:lnTo>
                  <a:pt x="0" y="4063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Yellow Orange Blob"/>
          <p:cNvSpPr/>
          <p:nvPr/>
        </p:nvSpPr>
        <p:spPr>
          <a:xfrm flipH="false" flipV="false" rot="0">
            <a:off x="14286695" y="69954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757235" y="5738625"/>
            <a:ext cx="4588030" cy="4029727"/>
            <a:chOff x="0" y="0"/>
            <a:chExt cx="5254126" cy="461476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40169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3516603" y="6453700"/>
            <a:ext cx="1069294" cy="717586"/>
            <a:chOff x="0" y="0"/>
            <a:chExt cx="9462310" cy="635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6795659" y="5738625"/>
            <a:ext cx="4588030" cy="4029727"/>
            <a:chOff x="0" y="0"/>
            <a:chExt cx="5254126" cy="461476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40169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8548506" y="6453700"/>
            <a:ext cx="1069294" cy="717586"/>
            <a:chOff x="0" y="0"/>
            <a:chExt cx="9462310" cy="635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1834082" y="5738625"/>
            <a:ext cx="4588030" cy="4029727"/>
            <a:chOff x="0" y="0"/>
            <a:chExt cx="5254126" cy="461476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40169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3593450" y="6453700"/>
            <a:ext cx="1069294" cy="717586"/>
            <a:chOff x="0" y="0"/>
            <a:chExt cx="9462310" cy="63500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757235" y="2577226"/>
            <a:ext cx="14658404" cy="2947811"/>
            <a:chOff x="0" y="0"/>
            <a:chExt cx="6350000" cy="1276988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350000" cy="1276988"/>
            </a:xfrm>
            <a:custGeom>
              <a:avLst/>
              <a:gdLst/>
              <a:ahLst/>
              <a:cxnLst/>
              <a:rect r="r" b="b" t="t" l="l"/>
              <a:pathLst>
                <a:path h="1276988" w="6350000">
                  <a:moveTo>
                    <a:pt x="0" y="0"/>
                  </a:moveTo>
                  <a:lnTo>
                    <a:pt x="6350000" y="0"/>
                  </a:lnTo>
                  <a:lnTo>
                    <a:pt x="6350000" y="1276988"/>
                  </a:lnTo>
                  <a:lnTo>
                    <a:pt x="0" y="1276988"/>
                  </a:lnTo>
                  <a:close/>
                </a:path>
              </a:pathLst>
            </a:custGeom>
            <a:blipFill>
              <a:blip r:embed="rId11"/>
              <a:stretch>
                <a:fillRect l="0" t="-115651" r="0" b="-115651"/>
              </a:stretch>
            </a:blipFill>
          </p:spPr>
        </p:sp>
      </p:grpSp>
      <p:sp>
        <p:nvSpPr>
          <p:cNvPr name="TextBox 21" id="21"/>
          <p:cNvSpPr txBox="true"/>
          <p:nvPr/>
        </p:nvSpPr>
        <p:spPr>
          <a:xfrm rot="0">
            <a:off x="2097177" y="7532489"/>
            <a:ext cx="3908147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Protein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3510083" y="6454648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4"/>
              </a:lnSpc>
            </a:pPr>
            <a:r>
              <a:rPr lang="en-US" b="true" sz="3333" spc="-8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6942236" y="7532489"/>
            <a:ext cx="4294875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Fibre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548506" y="6422124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2174264" y="7490775"/>
            <a:ext cx="3908147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Fats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3586929" y="6422124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859415" y="1324687"/>
            <a:ext cx="14556225" cy="1252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387"/>
              </a:lnSpc>
              <a:spcBef>
                <a:spcPct val="0"/>
              </a:spcBef>
            </a:pPr>
            <a:r>
              <a:rPr lang="en-US" b="true" sz="4875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What nutrient is important for the health of your digestive system?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2029020" y="-725117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79"/>
                </a:lnTo>
                <a:lnTo>
                  <a:pt x="0" y="4063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Yellow Orange Blob"/>
          <p:cNvSpPr/>
          <p:nvPr/>
        </p:nvSpPr>
        <p:spPr>
          <a:xfrm flipH="false" flipV="false" rot="0">
            <a:off x="14286695" y="69954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757235" y="5738625"/>
            <a:ext cx="4588030" cy="4029727"/>
            <a:chOff x="0" y="0"/>
            <a:chExt cx="5254126" cy="461476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11B1B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3516603" y="6453700"/>
            <a:ext cx="1069294" cy="717586"/>
            <a:chOff x="0" y="0"/>
            <a:chExt cx="9462310" cy="635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6795659" y="5738625"/>
            <a:ext cx="4588030" cy="4029727"/>
            <a:chOff x="0" y="0"/>
            <a:chExt cx="5254126" cy="461476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59AA32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8548506" y="6453700"/>
            <a:ext cx="1069294" cy="717586"/>
            <a:chOff x="0" y="0"/>
            <a:chExt cx="9462310" cy="635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1834082" y="5738625"/>
            <a:ext cx="4588030" cy="4029727"/>
            <a:chOff x="0" y="0"/>
            <a:chExt cx="5254126" cy="461476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11B1B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3593450" y="6453700"/>
            <a:ext cx="1069294" cy="717586"/>
            <a:chOff x="0" y="0"/>
            <a:chExt cx="9462310" cy="63500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757235" y="2577226"/>
            <a:ext cx="14658404" cy="2947811"/>
            <a:chOff x="0" y="0"/>
            <a:chExt cx="6350000" cy="1276988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350000" cy="1276988"/>
            </a:xfrm>
            <a:custGeom>
              <a:avLst/>
              <a:gdLst/>
              <a:ahLst/>
              <a:cxnLst/>
              <a:rect r="r" b="b" t="t" l="l"/>
              <a:pathLst>
                <a:path h="1276988" w="6350000">
                  <a:moveTo>
                    <a:pt x="0" y="0"/>
                  </a:moveTo>
                  <a:lnTo>
                    <a:pt x="6350000" y="0"/>
                  </a:lnTo>
                  <a:lnTo>
                    <a:pt x="6350000" y="1276988"/>
                  </a:lnTo>
                  <a:lnTo>
                    <a:pt x="0" y="1276988"/>
                  </a:lnTo>
                  <a:close/>
                </a:path>
              </a:pathLst>
            </a:custGeom>
            <a:blipFill>
              <a:blip r:embed="rId11"/>
              <a:stretch>
                <a:fillRect l="0" t="-115651" r="0" b="-115651"/>
              </a:stretch>
            </a:blipFill>
          </p:spPr>
        </p:sp>
      </p:grpSp>
      <p:sp>
        <p:nvSpPr>
          <p:cNvPr name="Freeform 21" id="21"/>
          <p:cNvSpPr/>
          <p:nvPr/>
        </p:nvSpPr>
        <p:spPr>
          <a:xfrm flipH="false" flipV="false" rot="0">
            <a:off x="3335016" y="6119042"/>
            <a:ext cx="1419427" cy="1419427"/>
          </a:xfrm>
          <a:custGeom>
            <a:avLst/>
            <a:gdLst/>
            <a:ahLst/>
            <a:cxnLst/>
            <a:rect r="r" b="b" t="t" l="l"/>
            <a:pathLst>
              <a:path h="1419427" w="1419427">
                <a:moveTo>
                  <a:pt x="0" y="0"/>
                </a:moveTo>
                <a:lnTo>
                  <a:pt x="1419427" y="0"/>
                </a:lnTo>
                <a:lnTo>
                  <a:pt x="1419427" y="1419426"/>
                </a:lnTo>
                <a:lnTo>
                  <a:pt x="0" y="14194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3422039" y="6119042"/>
            <a:ext cx="1419427" cy="1419427"/>
          </a:xfrm>
          <a:custGeom>
            <a:avLst/>
            <a:gdLst/>
            <a:ahLst/>
            <a:cxnLst/>
            <a:rect r="r" b="b" t="t" l="l"/>
            <a:pathLst>
              <a:path h="1419427" w="1419427">
                <a:moveTo>
                  <a:pt x="0" y="0"/>
                </a:moveTo>
                <a:lnTo>
                  <a:pt x="1419427" y="0"/>
                </a:lnTo>
                <a:lnTo>
                  <a:pt x="1419427" y="1419426"/>
                </a:lnTo>
                <a:lnTo>
                  <a:pt x="0" y="14194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3510083" y="6454648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4"/>
              </a:lnSpc>
            </a:pPr>
            <a:r>
              <a:rPr lang="en-US" b="true" sz="3333" spc="-8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548506" y="6438386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3586929" y="6422124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859415" y="1324687"/>
            <a:ext cx="14556225" cy="1252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87"/>
              </a:lnSpc>
            </a:pPr>
            <a:r>
              <a:rPr lang="en-US" sz="4875" b="true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The answer is Fibre! </a:t>
            </a:r>
          </a:p>
          <a:p>
            <a:pPr algn="ctr" marL="0" indent="0" lvl="0">
              <a:lnSpc>
                <a:spcPts val="4387"/>
              </a:lnSpc>
              <a:spcBef>
                <a:spcPct val="0"/>
              </a:spcBef>
            </a:pPr>
            <a:r>
              <a:rPr lang="en-US" b="true" sz="4875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Well done if you got it right!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2097177" y="7532489"/>
            <a:ext cx="3908147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Protein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6942236" y="7532489"/>
            <a:ext cx="4294875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Fibre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2174264" y="7490775"/>
            <a:ext cx="3908147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Fats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1888655" y="-633718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79"/>
                </a:lnTo>
                <a:lnTo>
                  <a:pt x="0" y="40630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5" id="5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4331519" y="4030518"/>
            <a:ext cx="4092536" cy="3103889"/>
            <a:chOff x="0" y="0"/>
            <a:chExt cx="5456715" cy="413851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456715" cy="3410447"/>
            </a:xfrm>
            <a:custGeom>
              <a:avLst/>
              <a:gdLst/>
              <a:ahLst/>
              <a:cxnLst/>
              <a:rect r="r" b="b" t="t" l="l"/>
              <a:pathLst>
                <a:path h="3410447" w="5456715">
                  <a:moveTo>
                    <a:pt x="0" y="0"/>
                  </a:moveTo>
                  <a:lnTo>
                    <a:pt x="5456715" y="0"/>
                  </a:lnTo>
                  <a:lnTo>
                    <a:pt x="5456715" y="3410447"/>
                  </a:lnTo>
                  <a:lnTo>
                    <a:pt x="0" y="34104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192999" y="3343772"/>
              <a:ext cx="5070716" cy="79474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077"/>
                </a:lnSpc>
              </a:pPr>
              <a:r>
                <a:rPr lang="en-US" sz="3626">
                  <a:solidFill>
                    <a:srgbClr val="000000"/>
                  </a:solidFill>
                  <a:latin typeface="Avenir 2"/>
                  <a:ea typeface="Avenir 2"/>
                  <a:cs typeface="Avenir 2"/>
                  <a:sym typeface="Avenir 2"/>
                </a:rPr>
                <a:t>VEGETABLES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9750665" y="3803725"/>
            <a:ext cx="5446704" cy="3330682"/>
            <a:chOff x="0" y="0"/>
            <a:chExt cx="7262272" cy="444090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7262272" cy="3712837"/>
            </a:xfrm>
            <a:custGeom>
              <a:avLst/>
              <a:gdLst/>
              <a:ahLst/>
              <a:cxnLst/>
              <a:rect r="r" b="b" t="t" l="l"/>
              <a:pathLst>
                <a:path h="3712837" w="7262272">
                  <a:moveTo>
                    <a:pt x="0" y="0"/>
                  </a:moveTo>
                  <a:lnTo>
                    <a:pt x="7262272" y="0"/>
                  </a:lnTo>
                  <a:lnTo>
                    <a:pt x="7262272" y="3712837"/>
                  </a:lnTo>
                  <a:lnTo>
                    <a:pt x="0" y="3712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1095778" y="3646162"/>
              <a:ext cx="5070716" cy="79474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077"/>
                </a:lnSpc>
              </a:pPr>
              <a:r>
                <a:rPr lang="en-US" sz="3626">
                  <a:solidFill>
                    <a:srgbClr val="000000"/>
                  </a:solidFill>
                  <a:latin typeface="Avenir 2"/>
                  <a:ea typeface="Avenir 2"/>
                  <a:cs typeface="Avenir 2"/>
                  <a:sym typeface="Avenir 2"/>
                </a:rPr>
                <a:t>FRUITS</a:t>
              </a: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4246928" y="7134407"/>
            <a:ext cx="2200319" cy="2208602"/>
          </a:xfrm>
          <a:custGeom>
            <a:avLst/>
            <a:gdLst/>
            <a:ahLst/>
            <a:cxnLst/>
            <a:rect r="r" b="b" t="t" l="l"/>
            <a:pathLst>
              <a:path h="2208602" w="2200319">
                <a:moveTo>
                  <a:pt x="0" y="0"/>
                </a:moveTo>
                <a:lnTo>
                  <a:pt x="2200319" y="0"/>
                </a:lnTo>
                <a:lnTo>
                  <a:pt x="2200319" y="2208602"/>
                </a:lnTo>
                <a:lnTo>
                  <a:pt x="0" y="22086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16297" y="6737477"/>
            <a:ext cx="4704059" cy="2416710"/>
          </a:xfrm>
          <a:custGeom>
            <a:avLst/>
            <a:gdLst/>
            <a:ahLst/>
            <a:cxnLst/>
            <a:rect r="r" b="b" t="t" l="l"/>
            <a:pathLst>
              <a:path h="2416710" w="4704059">
                <a:moveTo>
                  <a:pt x="0" y="0"/>
                </a:moveTo>
                <a:lnTo>
                  <a:pt x="4704059" y="0"/>
                </a:lnTo>
                <a:lnTo>
                  <a:pt x="4704059" y="2416710"/>
                </a:lnTo>
                <a:lnTo>
                  <a:pt x="0" y="241671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3027404" y="6919676"/>
            <a:ext cx="1809604" cy="2236589"/>
          </a:xfrm>
          <a:custGeom>
            <a:avLst/>
            <a:gdLst/>
            <a:ahLst/>
            <a:cxnLst/>
            <a:rect r="r" b="b" t="t" l="l"/>
            <a:pathLst>
              <a:path h="2236589" w="1809604">
                <a:moveTo>
                  <a:pt x="0" y="0"/>
                </a:moveTo>
                <a:lnTo>
                  <a:pt x="1809604" y="0"/>
                </a:lnTo>
                <a:lnTo>
                  <a:pt x="1809604" y="2236588"/>
                </a:lnTo>
                <a:lnTo>
                  <a:pt x="0" y="223658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748973" y="8238708"/>
            <a:ext cx="1183233" cy="1087096"/>
          </a:xfrm>
          <a:custGeom>
            <a:avLst/>
            <a:gdLst/>
            <a:ahLst/>
            <a:cxnLst/>
            <a:rect r="r" b="b" t="t" l="l"/>
            <a:pathLst>
              <a:path h="1087096" w="1183233">
                <a:moveTo>
                  <a:pt x="0" y="0"/>
                </a:moveTo>
                <a:lnTo>
                  <a:pt x="1183233" y="0"/>
                </a:lnTo>
                <a:lnTo>
                  <a:pt x="1183233" y="1087096"/>
                </a:lnTo>
                <a:lnTo>
                  <a:pt x="0" y="108709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4076520" y="8570569"/>
            <a:ext cx="977238" cy="687731"/>
          </a:xfrm>
          <a:custGeom>
            <a:avLst/>
            <a:gdLst/>
            <a:ahLst/>
            <a:cxnLst/>
            <a:rect r="r" b="b" t="t" l="l"/>
            <a:pathLst>
              <a:path h="687731" w="977238">
                <a:moveTo>
                  <a:pt x="0" y="0"/>
                </a:moveTo>
                <a:lnTo>
                  <a:pt x="977238" y="0"/>
                </a:lnTo>
                <a:lnTo>
                  <a:pt x="977238" y="687731"/>
                </a:lnTo>
                <a:lnTo>
                  <a:pt x="0" y="68773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6343256" y="8351748"/>
            <a:ext cx="748402" cy="991261"/>
          </a:xfrm>
          <a:custGeom>
            <a:avLst/>
            <a:gdLst/>
            <a:ahLst/>
            <a:cxnLst/>
            <a:rect r="r" b="b" t="t" l="l"/>
            <a:pathLst>
              <a:path h="991261" w="748402">
                <a:moveTo>
                  <a:pt x="0" y="0"/>
                </a:moveTo>
                <a:lnTo>
                  <a:pt x="748402" y="0"/>
                </a:lnTo>
                <a:lnTo>
                  <a:pt x="748402" y="991261"/>
                </a:lnTo>
                <a:lnTo>
                  <a:pt x="0" y="991261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2871478" y="9356058"/>
            <a:ext cx="4951219" cy="612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77"/>
              </a:lnSpc>
            </a:pPr>
            <a:r>
              <a:rPr lang="en-US" sz="3626">
                <a:solidFill>
                  <a:srgbClr val="000000"/>
                </a:solidFill>
                <a:latin typeface="Avenir 2"/>
                <a:ea typeface="Avenir 2"/>
                <a:cs typeface="Avenir 2"/>
                <a:sym typeface="Avenir 2"/>
              </a:rPr>
              <a:t>BEANS AND PULSES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61046" y="9356058"/>
            <a:ext cx="4066809" cy="612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77"/>
              </a:lnSpc>
            </a:pPr>
            <a:r>
              <a:rPr lang="en-US" sz="3626">
                <a:solidFill>
                  <a:srgbClr val="000000"/>
                </a:solidFill>
                <a:latin typeface="Avenir 2"/>
                <a:ea typeface="Avenir 2"/>
                <a:cs typeface="Avenir 2"/>
                <a:sym typeface="Avenir 2"/>
              </a:rPr>
              <a:t>NUTS AND SEEDS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109920" y="9356058"/>
            <a:ext cx="4071994" cy="612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77"/>
              </a:lnSpc>
            </a:pPr>
            <a:r>
              <a:rPr lang="en-US" sz="3626">
                <a:solidFill>
                  <a:srgbClr val="000000"/>
                </a:solidFill>
                <a:latin typeface="Avenir 2"/>
                <a:ea typeface="Avenir 2"/>
                <a:cs typeface="Avenir 2"/>
                <a:sym typeface="Avenir 2"/>
              </a:rPr>
              <a:t>CARBOHYDRATES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865888" y="1212891"/>
            <a:ext cx="14556225" cy="2216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87"/>
              </a:lnSpc>
            </a:pPr>
            <a:r>
              <a:rPr lang="en-US" sz="4875" b="true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Foods high in fibre can help support your digestive system!</a:t>
            </a:r>
          </a:p>
          <a:p>
            <a:pPr algn="ctr">
              <a:lnSpc>
                <a:spcPts val="2677"/>
              </a:lnSpc>
            </a:pPr>
          </a:p>
          <a:p>
            <a:pPr algn="ctr" marL="0" indent="0" lvl="0">
              <a:lnSpc>
                <a:spcPts val="2677"/>
              </a:lnSpc>
              <a:spcBef>
                <a:spcPct val="0"/>
              </a:spcBef>
            </a:pPr>
            <a:r>
              <a:rPr lang="en-US" b="true" sz="2975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Fibre affects the speed of digestion, absorption of nutrients, movement of waste products (e.g. your poo) and helps feed beneficial bacteria in your intestines.</a:t>
            </a:r>
          </a:p>
        </p:txBody>
      </p:sp>
      <p:grpSp>
        <p:nvGrpSpPr>
          <p:cNvPr name="Group 22" id="22"/>
          <p:cNvGrpSpPr/>
          <p:nvPr/>
        </p:nvGrpSpPr>
        <p:grpSpPr>
          <a:xfrm rot="0">
            <a:off x="6765606" y="6681192"/>
            <a:ext cx="4760622" cy="2904637"/>
            <a:chOff x="0" y="0"/>
            <a:chExt cx="6347496" cy="3872849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6347496" cy="3618073"/>
            </a:xfrm>
            <a:custGeom>
              <a:avLst/>
              <a:gdLst/>
              <a:ahLst/>
              <a:cxnLst/>
              <a:rect r="r" b="b" t="t" l="l"/>
              <a:pathLst>
                <a:path h="3618073" w="6347496">
                  <a:moveTo>
                    <a:pt x="0" y="0"/>
                  </a:moveTo>
                  <a:lnTo>
                    <a:pt x="6347496" y="0"/>
                  </a:lnTo>
                  <a:lnTo>
                    <a:pt x="6347496" y="3618073"/>
                  </a:lnTo>
                  <a:lnTo>
                    <a:pt x="0" y="36180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2220643">
              <a:off x="4442576" y="2195998"/>
              <a:ext cx="1434715" cy="1384500"/>
            </a:xfrm>
            <a:custGeom>
              <a:avLst/>
              <a:gdLst/>
              <a:ahLst/>
              <a:cxnLst/>
              <a:rect r="r" b="b" t="t" l="l"/>
              <a:pathLst>
                <a:path h="1384500" w="1434715">
                  <a:moveTo>
                    <a:pt x="0" y="0"/>
                  </a:moveTo>
                  <a:lnTo>
                    <a:pt x="1434715" y="0"/>
                  </a:lnTo>
                  <a:lnTo>
                    <a:pt x="1434715" y="1384500"/>
                  </a:lnTo>
                  <a:lnTo>
                    <a:pt x="0" y="13845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2962210" y="2519168"/>
              <a:ext cx="1373133" cy="1149999"/>
            </a:xfrm>
            <a:custGeom>
              <a:avLst/>
              <a:gdLst/>
              <a:ahLst/>
              <a:cxnLst/>
              <a:rect r="r" b="b" t="t" l="l"/>
              <a:pathLst>
                <a:path h="1149999" w="1373133">
                  <a:moveTo>
                    <a:pt x="0" y="0"/>
                  </a:moveTo>
                  <a:lnTo>
                    <a:pt x="1373133" y="0"/>
                  </a:lnTo>
                  <a:lnTo>
                    <a:pt x="1373133" y="1149999"/>
                  </a:lnTo>
                  <a:lnTo>
                    <a:pt x="0" y="1149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865322" y="-632286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79"/>
                </a:lnTo>
                <a:lnTo>
                  <a:pt x="0" y="4063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Yellow Orange Blob"/>
          <p:cNvSpPr/>
          <p:nvPr/>
        </p:nvSpPr>
        <p:spPr>
          <a:xfrm flipH="false" flipV="false" rot="0">
            <a:off x="14286695" y="69954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030111" y="2990818"/>
            <a:ext cx="6227779" cy="42958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255"/>
              </a:lnSpc>
            </a:pPr>
            <a:r>
              <a:rPr lang="en-US" sz="7505">
                <a:solidFill>
                  <a:srgbClr val="000000"/>
                </a:solidFill>
                <a:latin typeface="FlatBread"/>
                <a:ea typeface="FlatBread"/>
                <a:cs typeface="FlatBread"/>
                <a:sym typeface="FlatBread"/>
              </a:rPr>
              <a:t>NOW GO AND WATCH VIDEO 3!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865322" y="-632286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79"/>
                </a:lnTo>
                <a:lnTo>
                  <a:pt x="0" y="4063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Yellow Orange Blob"/>
          <p:cNvSpPr/>
          <p:nvPr/>
        </p:nvSpPr>
        <p:spPr>
          <a:xfrm flipH="false" flipV="false" rot="0">
            <a:off x="14286695" y="69954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030111" y="4562443"/>
            <a:ext cx="6227779" cy="11525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255"/>
              </a:lnSpc>
            </a:pPr>
            <a:r>
              <a:rPr lang="en-US" sz="7505">
                <a:solidFill>
                  <a:srgbClr val="000000"/>
                </a:solidFill>
                <a:latin typeface="FlatBread"/>
                <a:ea typeface="FlatBread"/>
                <a:cs typeface="FlatBread"/>
                <a:sym typeface="FlatBread"/>
              </a:rPr>
              <a:t>QUESTION 1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2029020" y="-725117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79"/>
                </a:lnTo>
                <a:lnTo>
                  <a:pt x="0" y="4063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Yellow Orange Blob"/>
          <p:cNvSpPr/>
          <p:nvPr/>
        </p:nvSpPr>
        <p:spPr>
          <a:xfrm flipH="false" flipV="false" rot="0">
            <a:off x="14286695" y="69954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757235" y="5738625"/>
            <a:ext cx="4588030" cy="4029727"/>
            <a:chOff x="0" y="0"/>
            <a:chExt cx="5254126" cy="461476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40169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3516603" y="6453700"/>
            <a:ext cx="1069294" cy="717586"/>
            <a:chOff x="0" y="0"/>
            <a:chExt cx="9462310" cy="635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6795659" y="5738625"/>
            <a:ext cx="4588030" cy="4029727"/>
            <a:chOff x="0" y="0"/>
            <a:chExt cx="5254126" cy="461476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40169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8548506" y="6453700"/>
            <a:ext cx="1069294" cy="717586"/>
            <a:chOff x="0" y="0"/>
            <a:chExt cx="9462310" cy="635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1834082" y="5738625"/>
            <a:ext cx="4588030" cy="4029727"/>
            <a:chOff x="0" y="0"/>
            <a:chExt cx="5254126" cy="461476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40169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3593450" y="6453700"/>
            <a:ext cx="1069294" cy="717586"/>
            <a:chOff x="0" y="0"/>
            <a:chExt cx="9462310" cy="63500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757235" y="2577226"/>
            <a:ext cx="14658404" cy="2947811"/>
            <a:chOff x="0" y="0"/>
            <a:chExt cx="6350000" cy="1276988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350000" cy="1276988"/>
            </a:xfrm>
            <a:custGeom>
              <a:avLst/>
              <a:gdLst/>
              <a:ahLst/>
              <a:cxnLst/>
              <a:rect r="r" b="b" t="t" l="l"/>
              <a:pathLst>
                <a:path h="1276988" w="6350000">
                  <a:moveTo>
                    <a:pt x="0" y="0"/>
                  </a:moveTo>
                  <a:lnTo>
                    <a:pt x="6350000" y="0"/>
                  </a:lnTo>
                  <a:lnTo>
                    <a:pt x="6350000" y="1276988"/>
                  </a:lnTo>
                  <a:lnTo>
                    <a:pt x="0" y="1276988"/>
                  </a:lnTo>
                  <a:close/>
                </a:path>
              </a:pathLst>
            </a:custGeom>
            <a:blipFill>
              <a:blip r:embed="rId11"/>
              <a:stretch>
                <a:fillRect l="0" t="-115651" r="0" b="-115651"/>
              </a:stretch>
            </a:blipFill>
          </p:spPr>
        </p:sp>
      </p:grpSp>
      <p:sp>
        <p:nvSpPr>
          <p:cNvPr name="TextBox 21" id="21"/>
          <p:cNvSpPr txBox="true"/>
          <p:nvPr/>
        </p:nvSpPr>
        <p:spPr>
          <a:xfrm rot="0">
            <a:off x="2097177" y="7532489"/>
            <a:ext cx="3908147" cy="19847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Digestion helps our teeth stay healthy, and protects against cavities.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3510083" y="6454648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4"/>
              </a:lnSpc>
            </a:pPr>
            <a:r>
              <a:rPr lang="en-US" b="true" sz="3333" spc="-8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6942236" y="7532489"/>
            <a:ext cx="4294875" cy="19847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Digestion can help our lungs expand more to get more oxygen into our body.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548506" y="6422124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2174023" y="7281337"/>
            <a:ext cx="3908147" cy="2487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Digestion is the process of breaking down our food to be absorbed into the bloodstream.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3586929" y="6422124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859415" y="1877137"/>
            <a:ext cx="14556225" cy="7000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387"/>
              </a:lnSpc>
              <a:spcBef>
                <a:spcPct val="0"/>
              </a:spcBef>
            </a:pPr>
            <a:r>
              <a:rPr lang="en-US" b="true" sz="4875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Why is digestion so important for our bodies?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2029020" y="-725117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79"/>
                </a:lnTo>
                <a:lnTo>
                  <a:pt x="0" y="4063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Yellow Orange Blob"/>
          <p:cNvSpPr/>
          <p:nvPr/>
        </p:nvSpPr>
        <p:spPr>
          <a:xfrm flipH="false" flipV="false" rot="0">
            <a:off x="14286695" y="69954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757235" y="5738625"/>
            <a:ext cx="4588030" cy="4029727"/>
            <a:chOff x="0" y="0"/>
            <a:chExt cx="5254126" cy="461476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11B1B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3516603" y="6453700"/>
            <a:ext cx="1069294" cy="717586"/>
            <a:chOff x="0" y="0"/>
            <a:chExt cx="9462310" cy="635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6795659" y="5738625"/>
            <a:ext cx="4588030" cy="4029727"/>
            <a:chOff x="0" y="0"/>
            <a:chExt cx="5254126" cy="461476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11B1B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8548506" y="6453700"/>
            <a:ext cx="1069294" cy="717586"/>
            <a:chOff x="0" y="0"/>
            <a:chExt cx="9462310" cy="635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1834082" y="5738625"/>
            <a:ext cx="4588030" cy="4029727"/>
            <a:chOff x="0" y="0"/>
            <a:chExt cx="5254126" cy="461476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59AA32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3593450" y="6453700"/>
            <a:ext cx="1069294" cy="717586"/>
            <a:chOff x="0" y="0"/>
            <a:chExt cx="9462310" cy="63500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757235" y="2577226"/>
            <a:ext cx="14658404" cy="2947811"/>
            <a:chOff x="0" y="0"/>
            <a:chExt cx="6350000" cy="1276988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350000" cy="1276988"/>
            </a:xfrm>
            <a:custGeom>
              <a:avLst/>
              <a:gdLst/>
              <a:ahLst/>
              <a:cxnLst/>
              <a:rect r="r" b="b" t="t" l="l"/>
              <a:pathLst>
                <a:path h="1276988" w="6350000">
                  <a:moveTo>
                    <a:pt x="0" y="0"/>
                  </a:moveTo>
                  <a:lnTo>
                    <a:pt x="6350000" y="0"/>
                  </a:lnTo>
                  <a:lnTo>
                    <a:pt x="6350000" y="1276988"/>
                  </a:lnTo>
                  <a:lnTo>
                    <a:pt x="0" y="1276988"/>
                  </a:lnTo>
                  <a:close/>
                </a:path>
              </a:pathLst>
            </a:custGeom>
            <a:blipFill>
              <a:blip r:embed="rId11"/>
              <a:stretch>
                <a:fillRect l="0" t="-228308" r="0" b="-44639"/>
              </a:stretch>
            </a:blipFill>
          </p:spPr>
        </p:sp>
      </p:grpSp>
      <p:sp>
        <p:nvSpPr>
          <p:cNvPr name="Freeform 21" id="21"/>
          <p:cNvSpPr/>
          <p:nvPr/>
        </p:nvSpPr>
        <p:spPr>
          <a:xfrm flipH="false" flipV="false" rot="0">
            <a:off x="3335016" y="6119042"/>
            <a:ext cx="1419427" cy="1419427"/>
          </a:xfrm>
          <a:custGeom>
            <a:avLst/>
            <a:gdLst/>
            <a:ahLst/>
            <a:cxnLst/>
            <a:rect r="r" b="b" t="t" l="l"/>
            <a:pathLst>
              <a:path h="1419427" w="1419427">
                <a:moveTo>
                  <a:pt x="0" y="0"/>
                </a:moveTo>
                <a:lnTo>
                  <a:pt x="1419427" y="0"/>
                </a:lnTo>
                <a:lnTo>
                  <a:pt x="1419427" y="1419426"/>
                </a:lnTo>
                <a:lnTo>
                  <a:pt x="0" y="14194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3510083" y="6454648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4"/>
              </a:lnSpc>
            </a:pPr>
            <a:r>
              <a:rPr lang="en-US" b="true" sz="3333" spc="-8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</a:p>
        </p:txBody>
      </p:sp>
      <p:sp>
        <p:nvSpPr>
          <p:cNvPr name="Freeform 23" id="23"/>
          <p:cNvSpPr/>
          <p:nvPr/>
        </p:nvSpPr>
        <p:spPr>
          <a:xfrm flipH="false" flipV="false" rot="0">
            <a:off x="8434287" y="6119042"/>
            <a:ext cx="1419427" cy="1419427"/>
          </a:xfrm>
          <a:custGeom>
            <a:avLst/>
            <a:gdLst/>
            <a:ahLst/>
            <a:cxnLst/>
            <a:rect r="r" b="b" t="t" l="l"/>
            <a:pathLst>
              <a:path h="1419427" w="1419427">
                <a:moveTo>
                  <a:pt x="0" y="0"/>
                </a:moveTo>
                <a:lnTo>
                  <a:pt x="1419426" y="0"/>
                </a:lnTo>
                <a:lnTo>
                  <a:pt x="1419426" y="1419426"/>
                </a:lnTo>
                <a:lnTo>
                  <a:pt x="0" y="14194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8609353" y="6422124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3586929" y="6422124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859415" y="1324687"/>
            <a:ext cx="14556225" cy="1252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87"/>
              </a:lnSpc>
            </a:pPr>
            <a:r>
              <a:rPr lang="en-US" sz="4875" b="true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The answer is Number 3! </a:t>
            </a:r>
          </a:p>
          <a:p>
            <a:pPr algn="ctr" marL="0" indent="0" lvl="0">
              <a:lnSpc>
                <a:spcPts val="4387"/>
              </a:lnSpc>
              <a:spcBef>
                <a:spcPct val="0"/>
              </a:spcBef>
            </a:pPr>
            <a:r>
              <a:rPr lang="en-US" b="true" sz="4875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Well done if you got it right!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2097177" y="7532489"/>
            <a:ext cx="3908147" cy="19847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Digestion helps our teeth stay healthy, and protects against cavities.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6942236" y="7532489"/>
            <a:ext cx="4294875" cy="19847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Digestion can help our lungs expand more to get more oxygen into our body.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2174264" y="7281337"/>
            <a:ext cx="3908147" cy="2487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Digestion is the process of breaking down our food to be absorbed into the bloodstream.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865322" y="-632286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79"/>
                </a:lnTo>
                <a:lnTo>
                  <a:pt x="0" y="4063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Textured Risograph Green Wide Blob  "/>
          <p:cNvSpPr/>
          <p:nvPr/>
        </p:nvSpPr>
        <p:spPr>
          <a:xfrm flipH="false" flipV="false" rot="0">
            <a:off x="-1985175" y="8952865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4" y="0"/>
                </a:lnTo>
                <a:lnTo>
                  <a:pt x="6424304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733818" y="1028700"/>
            <a:ext cx="13242248" cy="3162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40"/>
              </a:lnSpc>
            </a:pPr>
            <a:r>
              <a:rPr lang="en-US" b="true" sz="4700" spc="-117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Digestion is the process of breaking down our food to be absorbed into the bloodstream.</a:t>
            </a:r>
          </a:p>
          <a:p>
            <a:pPr algn="ctr">
              <a:lnSpc>
                <a:spcPts val="6840"/>
              </a:lnSpc>
            </a:pPr>
            <a:r>
              <a:rPr lang="en-US" b="true" sz="5700" spc="-142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Digestion </a:t>
            </a:r>
            <a:r>
              <a:rPr lang="en-US" b="true" sz="5700" spc="-142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helps us to...</a:t>
            </a:r>
          </a:p>
          <a:p>
            <a:pPr algn="ctr" marL="0" indent="0" lvl="0">
              <a:lnSpc>
                <a:spcPts val="6840"/>
              </a:lnSpc>
              <a:spcBef>
                <a:spcPct val="0"/>
              </a:spcBef>
            </a:pPr>
          </a:p>
        </p:txBody>
      </p:sp>
      <p:grpSp>
        <p:nvGrpSpPr>
          <p:cNvPr name="Group 6" id="6"/>
          <p:cNvGrpSpPr/>
          <p:nvPr/>
        </p:nvGrpSpPr>
        <p:grpSpPr>
          <a:xfrm rot="0">
            <a:off x="1869017" y="3818453"/>
            <a:ext cx="3354902" cy="3354888"/>
            <a:chOff x="0" y="0"/>
            <a:chExt cx="6350000" cy="63499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24349" t="0" r="-24349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1349656" y="7293165"/>
            <a:ext cx="4393625" cy="450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639"/>
              </a:lnSpc>
              <a:spcBef>
                <a:spcPct val="0"/>
              </a:spcBef>
            </a:pPr>
            <a:r>
              <a:rPr lang="en-US" b="true" sz="2799" spc="-6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GROW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49656" y="7853680"/>
            <a:ext cx="4393625" cy="1099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940"/>
              </a:lnSpc>
              <a:spcBef>
                <a:spcPct val="0"/>
              </a:spcBef>
            </a:pPr>
            <a:r>
              <a:rPr lang="en-US" b="true" sz="2100" spc="-52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Helping us fuel our cells to grow taller and stronger through the nutrients we have eaten.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7466549" y="3818453"/>
            <a:ext cx="3354902" cy="3354888"/>
            <a:chOff x="0" y="0"/>
            <a:chExt cx="6350000" cy="634997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-25046" t="0" r="-25046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6947188" y="7293165"/>
            <a:ext cx="4393625" cy="450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639"/>
              </a:lnSpc>
              <a:spcBef>
                <a:spcPct val="0"/>
              </a:spcBef>
            </a:pPr>
            <a:r>
              <a:rPr lang="en-US" b="true" sz="2799" spc="-6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HAVE ENERGY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947188" y="7853680"/>
            <a:ext cx="4393625" cy="1470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940"/>
              </a:lnSpc>
              <a:spcBef>
                <a:spcPct val="0"/>
              </a:spcBef>
            </a:pPr>
            <a:r>
              <a:rPr lang="en-US" b="true" sz="2100" spc="-52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Helping by supplying energy and nutrients to our muscles, which helps us feel energised for a busy school day.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13064081" y="3818453"/>
            <a:ext cx="3354902" cy="3354888"/>
            <a:chOff x="0" y="0"/>
            <a:chExt cx="6350000" cy="634997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9187" t="0" r="-40625" b="0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12544720" y="7293165"/>
            <a:ext cx="4393625" cy="450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639"/>
              </a:lnSpc>
              <a:spcBef>
                <a:spcPct val="0"/>
              </a:spcBef>
            </a:pPr>
            <a:r>
              <a:rPr lang="en-US" b="true" sz="2799" spc="-6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REPAIR CELLS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544720" y="7853680"/>
            <a:ext cx="4393625" cy="1842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940"/>
              </a:lnSpc>
              <a:spcBef>
                <a:spcPct val="0"/>
              </a:spcBef>
            </a:pPr>
            <a:r>
              <a:rPr lang="en-US" b="true" sz="2100" spc="-52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Helping nourish and repair our cells in our body. Also, the digestive system helps filter nutrients and keep toxins from entering the bloodstream. 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865322" y="-632286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79"/>
                </a:lnTo>
                <a:lnTo>
                  <a:pt x="0" y="4063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Yellow Orange Blob"/>
          <p:cNvSpPr/>
          <p:nvPr/>
        </p:nvSpPr>
        <p:spPr>
          <a:xfrm flipH="false" flipV="false" rot="0">
            <a:off x="14286695" y="69954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030111" y="4562443"/>
            <a:ext cx="6227779" cy="11525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255"/>
              </a:lnSpc>
            </a:pPr>
            <a:r>
              <a:rPr lang="en-US" sz="7505">
                <a:solidFill>
                  <a:srgbClr val="000000"/>
                </a:solidFill>
                <a:latin typeface="FlatBread"/>
                <a:ea typeface="FlatBread"/>
                <a:cs typeface="FlatBread"/>
                <a:sym typeface="FlatBread"/>
              </a:rPr>
              <a:t>QUESTION 2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2029020" y="-725117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79"/>
                </a:lnTo>
                <a:lnTo>
                  <a:pt x="0" y="4063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Yellow Orange Blob"/>
          <p:cNvSpPr/>
          <p:nvPr/>
        </p:nvSpPr>
        <p:spPr>
          <a:xfrm flipH="false" flipV="false" rot="0">
            <a:off x="14286695" y="69954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757235" y="5738625"/>
            <a:ext cx="4588030" cy="4029727"/>
            <a:chOff x="0" y="0"/>
            <a:chExt cx="5254126" cy="461476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40169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3516603" y="6453700"/>
            <a:ext cx="1069294" cy="717586"/>
            <a:chOff x="0" y="0"/>
            <a:chExt cx="9462310" cy="635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6795659" y="5738625"/>
            <a:ext cx="4588030" cy="4029727"/>
            <a:chOff x="0" y="0"/>
            <a:chExt cx="5254126" cy="461476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40169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8548506" y="6453700"/>
            <a:ext cx="1069294" cy="717586"/>
            <a:chOff x="0" y="0"/>
            <a:chExt cx="9462310" cy="635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1834082" y="5738625"/>
            <a:ext cx="4588030" cy="4029727"/>
            <a:chOff x="0" y="0"/>
            <a:chExt cx="5254126" cy="461476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40169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3593450" y="6453700"/>
            <a:ext cx="1069294" cy="717586"/>
            <a:chOff x="0" y="0"/>
            <a:chExt cx="9462310" cy="63500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757235" y="2577226"/>
            <a:ext cx="14658404" cy="2947811"/>
            <a:chOff x="0" y="0"/>
            <a:chExt cx="6350000" cy="1276988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350000" cy="1276988"/>
            </a:xfrm>
            <a:custGeom>
              <a:avLst/>
              <a:gdLst/>
              <a:ahLst/>
              <a:cxnLst/>
              <a:rect r="r" b="b" t="t" l="l"/>
              <a:pathLst>
                <a:path h="1276988" w="6350000">
                  <a:moveTo>
                    <a:pt x="0" y="0"/>
                  </a:moveTo>
                  <a:lnTo>
                    <a:pt x="6350000" y="0"/>
                  </a:lnTo>
                  <a:lnTo>
                    <a:pt x="6350000" y="1276988"/>
                  </a:lnTo>
                  <a:lnTo>
                    <a:pt x="0" y="1276988"/>
                  </a:lnTo>
                  <a:close/>
                </a:path>
              </a:pathLst>
            </a:custGeom>
            <a:blipFill>
              <a:blip r:embed="rId11"/>
              <a:stretch>
                <a:fillRect l="0" t="-115651" r="0" b="-115651"/>
              </a:stretch>
            </a:blipFill>
          </p:spPr>
        </p:sp>
      </p:grpSp>
      <p:sp>
        <p:nvSpPr>
          <p:cNvPr name="TextBox 21" id="21"/>
          <p:cNvSpPr txBox="true"/>
          <p:nvPr/>
        </p:nvSpPr>
        <p:spPr>
          <a:xfrm rot="0">
            <a:off x="2097177" y="7532489"/>
            <a:ext cx="3908147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The oesophagus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3510083" y="6454648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4"/>
              </a:lnSpc>
            </a:pPr>
            <a:r>
              <a:rPr lang="en-US" b="true" sz="3333" spc="-8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6942236" y="7532489"/>
            <a:ext cx="4294875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The small intestine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548506" y="6422124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2167502" y="7490775"/>
            <a:ext cx="3908147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The large intestine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3586929" y="6422124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859415" y="1324687"/>
            <a:ext cx="14556225" cy="1252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387"/>
              </a:lnSpc>
              <a:spcBef>
                <a:spcPct val="0"/>
              </a:spcBef>
            </a:pPr>
            <a:r>
              <a:rPr lang="en-US" b="true" sz="4875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After the mouth, what does our food travel down to get to the stomach?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2029020" y="-725117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79"/>
                </a:lnTo>
                <a:lnTo>
                  <a:pt x="0" y="4063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Yellow Orange Blob"/>
          <p:cNvSpPr/>
          <p:nvPr/>
        </p:nvSpPr>
        <p:spPr>
          <a:xfrm flipH="false" flipV="false" rot="0">
            <a:off x="14286695" y="69954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757235" y="5738625"/>
            <a:ext cx="4588030" cy="4029727"/>
            <a:chOff x="0" y="0"/>
            <a:chExt cx="5254126" cy="461476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59AA32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3516603" y="6453700"/>
            <a:ext cx="1069294" cy="717586"/>
            <a:chOff x="0" y="0"/>
            <a:chExt cx="9462310" cy="635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6795659" y="5738625"/>
            <a:ext cx="4588030" cy="4029727"/>
            <a:chOff x="0" y="0"/>
            <a:chExt cx="5254126" cy="461476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11B1B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8548506" y="6453700"/>
            <a:ext cx="1069294" cy="717586"/>
            <a:chOff x="0" y="0"/>
            <a:chExt cx="9462310" cy="635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1834082" y="5738625"/>
            <a:ext cx="4588030" cy="4029727"/>
            <a:chOff x="0" y="0"/>
            <a:chExt cx="5254126" cy="461476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11B1B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3593450" y="6453700"/>
            <a:ext cx="1069294" cy="717586"/>
            <a:chOff x="0" y="0"/>
            <a:chExt cx="9462310" cy="63500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757235" y="2577226"/>
            <a:ext cx="14658404" cy="2947811"/>
            <a:chOff x="0" y="0"/>
            <a:chExt cx="6350000" cy="1276988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350000" cy="1276988"/>
            </a:xfrm>
            <a:custGeom>
              <a:avLst/>
              <a:gdLst/>
              <a:ahLst/>
              <a:cxnLst/>
              <a:rect r="r" b="b" t="t" l="l"/>
              <a:pathLst>
                <a:path h="1276988" w="6350000">
                  <a:moveTo>
                    <a:pt x="0" y="0"/>
                  </a:moveTo>
                  <a:lnTo>
                    <a:pt x="6350000" y="0"/>
                  </a:lnTo>
                  <a:lnTo>
                    <a:pt x="6350000" y="1276988"/>
                  </a:lnTo>
                  <a:lnTo>
                    <a:pt x="0" y="1276988"/>
                  </a:lnTo>
                  <a:close/>
                </a:path>
              </a:pathLst>
            </a:custGeom>
            <a:blipFill>
              <a:blip r:embed="rId11"/>
              <a:stretch>
                <a:fillRect l="0" t="-68279" r="0" b="-163023"/>
              </a:stretch>
            </a:blipFill>
          </p:spPr>
        </p:sp>
      </p:grpSp>
      <p:sp>
        <p:nvSpPr>
          <p:cNvPr name="Freeform 21" id="21"/>
          <p:cNvSpPr/>
          <p:nvPr/>
        </p:nvSpPr>
        <p:spPr>
          <a:xfrm flipH="false" flipV="false" rot="0">
            <a:off x="13418624" y="6102780"/>
            <a:ext cx="1419427" cy="1419427"/>
          </a:xfrm>
          <a:custGeom>
            <a:avLst/>
            <a:gdLst/>
            <a:ahLst/>
            <a:cxnLst/>
            <a:rect r="r" b="b" t="t" l="l"/>
            <a:pathLst>
              <a:path h="1419427" w="1419427">
                <a:moveTo>
                  <a:pt x="0" y="0"/>
                </a:moveTo>
                <a:lnTo>
                  <a:pt x="1419427" y="0"/>
                </a:lnTo>
                <a:lnTo>
                  <a:pt x="1419427" y="1419427"/>
                </a:lnTo>
                <a:lnTo>
                  <a:pt x="0" y="14194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8434287" y="6119042"/>
            <a:ext cx="1419427" cy="1419427"/>
          </a:xfrm>
          <a:custGeom>
            <a:avLst/>
            <a:gdLst/>
            <a:ahLst/>
            <a:cxnLst/>
            <a:rect r="r" b="b" t="t" l="l"/>
            <a:pathLst>
              <a:path h="1419427" w="1419427">
                <a:moveTo>
                  <a:pt x="0" y="0"/>
                </a:moveTo>
                <a:lnTo>
                  <a:pt x="1419426" y="0"/>
                </a:lnTo>
                <a:lnTo>
                  <a:pt x="1419426" y="1419426"/>
                </a:lnTo>
                <a:lnTo>
                  <a:pt x="0" y="14194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3510083" y="6454648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4"/>
              </a:lnSpc>
            </a:pPr>
            <a:r>
              <a:rPr lang="en-US" b="true" sz="3333" spc="-8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609353" y="6422124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3586929" y="6422124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859415" y="1324687"/>
            <a:ext cx="14556225" cy="1252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87"/>
              </a:lnSpc>
            </a:pPr>
            <a:r>
              <a:rPr lang="en-US" sz="4875" b="true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The answer is the oesophagus! </a:t>
            </a:r>
          </a:p>
          <a:p>
            <a:pPr algn="ctr" marL="0" indent="0" lvl="0">
              <a:lnSpc>
                <a:spcPts val="4387"/>
              </a:lnSpc>
              <a:spcBef>
                <a:spcPct val="0"/>
              </a:spcBef>
            </a:pPr>
            <a:r>
              <a:rPr lang="en-US" b="true" sz="4875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Well done if you got it right!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2093916" y="7809656"/>
            <a:ext cx="3908147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The oesophagus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6938976" y="7809656"/>
            <a:ext cx="4294875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The small intestine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2164242" y="7767942"/>
            <a:ext cx="3908147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The large intestine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865322" y="-632286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79"/>
                </a:lnTo>
                <a:lnTo>
                  <a:pt x="0" y="4063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Yellow Orange Blob"/>
          <p:cNvSpPr/>
          <p:nvPr/>
        </p:nvSpPr>
        <p:spPr>
          <a:xfrm flipH="false" flipV="false" rot="0">
            <a:off x="14508527" y="7656232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7" y="0"/>
                </a:lnTo>
                <a:lnTo>
                  <a:pt x="4710767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Textured Risograph Star Doodle  "/>
          <p:cNvSpPr/>
          <p:nvPr/>
        </p:nvSpPr>
        <p:spPr>
          <a:xfrm flipH="false" flipV="false" rot="0">
            <a:off x="17281925" y="2188384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469764" y="0"/>
            <a:ext cx="5212869" cy="10297025"/>
          </a:xfrm>
          <a:custGeom>
            <a:avLst/>
            <a:gdLst/>
            <a:ahLst/>
            <a:cxnLst/>
            <a:rect r="r" b="b" t="t" l="l"/>
            <a:pathLst>
              <a:path h="10297025" w="5212869">
                <a:moveTo>
                  <a:pt x="0" y="0"/>
                </a:moveTo>
                <a:lnTo>
                  <a:pt x="5212869" y="0"/>
                </a:lnTo>
                <a:lnTo>
                  <a:pt x="5212869" y="10297025"/>
                </a:lnTo>
                <a:lnTo>
                  <a:pt x="0" y="1029702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459073" y="1792272"/>
            <a:ext cx="565918" cy="565918"/>
          </a:xfrm>
          <a:custGeom>
            <a:avLst/>
            <a:gdLst/>
            <a:ahLst/>
            <a:cxnLst/>
            <a:rect r="r" b="b" t="t" l="l"/>
            <a:pathLst>
              <a:path h="565918" w="565918">
                <a:moveTo>
                  <a:pt x="0" y="0"/>
                </a:moveTo>
                <a:lnTo>
                  <a:pt x="565917" y="0"/>
                </a:lnTo>
                <a:lnTo>
                  <a:pt x="565917" y="565918"/>
                </a:lnTo>
                <a:lnTo>
                  <a:pt x="0" y="56591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356507" y="2929967"/>
            <a:ext cx="565918" cy="565918"/>
          </a:xfrm>
          <a:custGeom>
            <a:avLst/>
            <a:gdLst/>
            <a:ahLst/>
            <a:cxnLst/>
            <a:rect r="r" b="b" t="t" l="l"/>
            <a:pathLst>
              <a:path h="565918" w="565918">
                <a:moveTo>
                  <a:pt x="0" y="0"/>
                </a:moveTo>
                <a:lnTo>
                  <a:pt x="565918" y="0"/>
                </a:lnTo>
                <a:lnTo>
                  <a:pt x="565918" y="565917"/>
                </a:lnTo>
                <a:lnTo>
                  <a:pt x="0" y="56591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416421" y="5321588"/>
            <a:ext cx="565918" cy="565918"/>
          </a:xfrm>
          <a:custGeom>
            <a:avLst/>
            <a:gdLst/>
            <a:ahLst/>
            <a:cxnLst/>
            <a:rect r="r" b="b" t="t" l="l"/>
            <a:pathLst>
              <a:path h="565918" w="565918">
                <a:moveTo>
                  <a:pt x="0" y="0"/>
                </a:moveTo>
                <a:lnTo>
                  <a:pt x="565917" y="0"/>
                </a:lnTo>
                <a:lnTo>
                  <a:pt x="565917" y="565917"/>
                </a:lnTo>
                <a:lnTo>
                  <a:pt x="0" y="56591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790590" y="7455250"/>
            <a:ext cx="565918" cy="565918"/>
          </a:xfrm>
          <a:custGeom>
            <a:avLst/>
            <a:gdLst/>
            <a:ahLst/>
            <a:cxnLst/>
            <a:rect r="r" b="b" t="t" l="l"/>
            <a:pathLst>
              <a:path h="565918" w="565918">
                <a:moveTo>
                  <a:pt x="0" y="0"/>
                </a:moveTo>
                <a:lnTo>
                  <a:pt x="565917" y="0"/>
                </a:lnTo>
                <a:lnTo>
                  <a:pt x="565917" y="565917"/>
                </a:lnTo>
                <a:lnTo>
                  <a:pt x="0" y="56591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1142868" y="7970715"/>
            <a:ext cx="599164" cy="599164"/>
          </a:xfrm>
          <a:custGeom>
            <a:avLst/>
            <a:gdLst/>
            <a:ahLst/>
            <a:cxnLst/>
            <a:rect r="r" b="b" t="t" l="l"/>
            <a:pathLst>
              <a:path h="599164" w="599164">
                <a:moveTo>
                  <a:pt x="0" y="0"/>
                </a:moveTo>
                <a:lnTo>
                  <a:pt x="599164" y="0"/>
                </a:lnTo>
                <a:lnTo>
                  <a:pt x="599164" y="599164"/>
                </a:lnTo>
                <a:lnTo>
                  <a:pt x="0" y="59916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2790590" y="9521562"/>
            <a:ext cx="670187" cy="670187"/>
          </a:xfrm>
          <a:custGeom>
            <a:avLst/>
            <a:gdLst/>
            <a:ahLst/>
            <a:cxnLst/>
            <a:rect r="r" b="b" t="t" l="l"/>
            <a:pathLst>
              <a:path h="670187" w="670187">
                <a:moveTo>
                  <a:pt x="0" y="0"/>
                </a:moveTo>
                <a:lnTo>
                  <a:pt x="670187" y="0"/>
                </a:lnTo>
                <a:lnTo>
                  <a:pt x="670187" y="670187"/>
                </a:lnTo>
                <a:lnTo>
                  <a:pt x="0" y="67018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8362511" y="1916317"/>
            <a:ext cx="3057335" cy="390916"/>
            <a:chOff x="0" y="0"/>
            <a:chExt cx="4076447" cy="52122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1160521" y="0"/>
              <a:ext cx="2915926" cy="521222"/>
            </a:xfrm>
            <a:custGeom>
              <a:avLst/>
              <a:gdLst/>
              <a:ahLst/>
              <a:cxnLst/>
              <a:rect r="r" b="b" t="t" l="l"/>
              <a:pathLst>
                <a:path h="521222" w="2915926">
                  <a:moveTo>
                    <a:pt x="0" y="0"/>
                  </a:moveTo>
                  <a:lnTo>
                    <a:pt x="2915926" y="0"/>
                  </a:lnTo>
                  <a:lnTo>
                    <a:pt x="2915926" y="521222"/>
                  </a:lnTo>
                  <a:lnTo>
                    <a:pt x="0" y="521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218578"/>
              <a:ext cx="1284332" cy="84065"/>
            </a:xfrm>
            <a:custGeom>
              <a:avLst/>
              <a:gdLst/>
              <a:ahLst/>
              <a:cxnLst/>
              <a:rect r="r" b="b" t="t" l="l"/>
              <a:pathLst>
                <a:path h="84065" w="1284332">
                  <a:moveTo>
                    <a:pt x="0" y="0"/>
                  </a:moveTo>
                  <a:lnTo>
                    <a:pt x="1284332" y="0"/>
                  </a:lnTo>
                  <a:lnTo>
                    <a:pt x="1284332" y="84066"/>
                  </a:lnTo>
                  <a:lnTo>
                    <a:pt x="0" y="840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8054883" y="8158012"/>
            <a:ext cx="3057335" cy="390916"/>
            <a:chOff x="0" y="0"/>
            <a:chExt cx="4076447" cy="521222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1160521" y="0"/>
              <a:ext cx="2915926" cy="521222"/>
            </a:xfrm>
            <a:custGeom>
              <a:avLst/>
              <a:gdLst/>
              <a:ahLst/>
              <a:cxnLst/>
              <a:rect r="r" b="b" t="t" l="l"/>
              <a:pathLst>
                <a:path h="521222" w="2915926">
                  <a:moveTo>
                    <a:pt x="0" y="0"/>
                  </a:moveTo>
                  <a:lnTo>
                    <a:pt x="2915926" y="0"/>
                  </a:lnTo>
                  <a:lnTo>
                    <a:pt x="2915926" y="521222"/>
                  </a:lnTo>
                  <a:lnTo>
                    <a:pt x="0" y="521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0" y="218578"/>
              <a:ext cx="1284332" cy="84065"/>
            </a:xfrm>
            <a:custGeom>
              <a:avLst/>
              <a:gdLst/>
              <a:ahLst/>
              <a:cxnLst/>
              <a:rect r="r" b="b" t="t" l="l"/>
              <a:pathLst>
                <a:path h="84065" w="1284332">
                  <a:moveTo>
                    <a:pt x="0" y="0"/>
                  </a:moveTo>
                  <a:lnTo>
                    <a:pt x="1284332" y="0"/>
                  </a:lnTo>
                  <a:lnTo>
                    <a:pt x="1284332" y="84066"/>
                  </a:lnTo>
                  <a:lnTo>
                    <a:pt x="0" y="840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20" id="20"/>
          <p:cNvSpPr/>
          <p:nvPr/>
        </p:nvSpPr>
        <p:spPr>
          <a:xfrm flipH="true" flipV="false" rot="0">
            <a:off x="14021361" y="3017467"/>
            <a:ext cx="2186944" cy="390916"/>
          </a:xfrm>
          <a:custGeom>
            <a:avLst/>
            <a:gdLst/>
            <a:ahLst/>
            <a:cxnLst/>
            <a:rect r="r" b="b" t="t" l="l"/>
            <a:pathLst>
              <a:path h="390916" w="2186944">
                <a:moveTo>
                  <a:pt x="2186944" y="0"/>
                </a:moveTo>
                <a:lnTo>
                  <a:pt x="0" y="0"/>
                </a:lnTo>
                <a:lnTo>
                  <a:pt x="0" y="390917"/>
                </a:lnTo>
                <a:lnTo>
                  <a:pt x="2186944" y="390917"/>
                </a:lnTo>
                <a:lnTo>
                  <a:pt x="2186944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6169748" y="3181401"/>
            <a:ext cx="963249" cy="63049"/>
          </a:xfrm>
          <a:custGeom>
            <a:avLst/>
            <a:gdLst/>
            <a:ahLst/>
            <a:cxnLst/>
            <a:rect r="r" b="b" t="t" l="l"/>
            <a:pathLst>
              <a:path h="63049" w="963249">
                <a:moveTo>
                  <a:pt x="0" y="0"/>
                </a:moveTo>
                <a:lnTo>
                  <a:pt x="963249" y="0"/>
                </a:lnTo>
                <a:lnTo>
                  <a:pt x="963249" y="63049"/>
                </a:lnTo>
                <a:lnTo>
                  <a:pt x="0" y="63049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true" flipV="false" rot="0">
            <a:off x="15052147" y="5409088"/>
            <a:ext cx="2186944" cy="390916"/>
          </a:xfrm>
          <a:custGeom>
            <a:avLst/>
            <a:gdLst/>
            <a:ahLst/>
            <a:cxnLst/>
            <a:rect r="r" b="b" t="t" l="l"/>
            <a:pathLst>
              <a:path h="390916" w="2186944">
                <a:moveTo>
                  <a:pt x="2186945" y="0"/>
                </a:moveTo>
                <a:lnTo>
                  <a:pt x="0" y="0"/>
                </a:lnTo>
                <a:lnTo>
                  <a:pt x="0" y="390917"/>
                </a:lnTo>
                <a:lnTo>
                  <a:pt x="2186945" y="390917"/>
                </a:lnTo>
                <a:lnTo>
                  <a:pt x="2186945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7200535" y="5573022"/>
            <a:ext cx="963249" cy="63049"/>
          </a:xfrm>
          <a:custGeom>
            <a:avLst/>
            <a:gdLst/>
            <a:ahLst/>
            <a:cxnLst/>
            <a:rect r="r" b="b" t="t" l="l"/>
            <a:pathLst>
              <a:path h="63049" w="963249">
                <a:moveTo>
                  <a:pt x="0" y="0"/>
                </a:moveTo>
                <a:lnTo>
                  <a:pt x="963248" y="0"/>
                </a:lnTo>
                <a:lnTo>
                  <a:pt x="963248" y="63049"/>
                </a:lnTo>
                <a:lnTo>
                  <a:pt x="0" y="63049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true" flipV="false" rot="0">
            <a:off x="13460777" y="7542750"/>
            <a:ext cx="2186944" cy="390916"/>
          </a:xfrm>
          <a:custGeom>
            <a:avLst/>
            <a:gdLst/>
            <a:ahLst/>
            <a:cxnLst/>
            <a:rect r="r" b="b" t="t" l="l"/>
            <a:pathLst>
              <a:path h="390916" w="2186944">
                <a:moveTo>
                  <a:pt x="2186944" y="0"/>
                </a:moveTo>
                <a:lnTo>
                  <a:pt x="0" y="0"/>
                </a:lnTo>
                <a:lnTo>
                  <a:pt x="0" y="390917"/>
                </a:lnTo>
                <a:lnTo>
                  <a:pt x="2186944" y="390917"/>
                </a:lnTo>
                <a:lnTo>
                  <a:pt x="2186944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5609164" y="7706684"/>
            <a:ext cx="963249" cy="63049"/>
          </a:xfrm>
          <a:custGeom>
            <a:avLst/>
            <a:gdLst/>
            <a:ahLst/>
            <a:cxnLst/>
            <a:rect r="r" b="b" t="t" l="l"/>
            <a:pathLst>
              <a:path h="63049" w="963249">
                <a:moveTo>
                  <a:pt x="0" y="0"/>
                </a:moveTo>
                <a:lnTo>
                  <a:pt x="963249" y="0"/>
                </a:lnTo>
                <a:lnTo>
                  <a:pt x="963249" y="63049"/>
                </a:lnTo>
                <a:lnTo>
                  <a:pt x="0" y="63049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true" flipV="false" rot="0">
            <a:off x="13559015" y="9659689"/>
            <a:ext cx="2186944" cy="390916"/>
          </a:xfrm>
          <a:custGeom>
            <a:avLst/>
            <a:gdLst/>
            <a:ahLst/>
            <a:cxnLst/>
            <a:rect r="r" b="b" t="t" l="l"/>
            <a:pathLst>
              <a:path h="390916" w="2186944">
                <a:moveTo>
                  <a:pt x="2186944" y="0"/>
                </a:moveTo>
                <a:lnTo>
                  <a:pt x="0" y="0"/>
                </a:lnTo>
                <a:lnTo>
                  <a:pt x="0" y="390916"/>
                </a:lnTo>
                <a:lnTo>
                  <a:pt x="2186944" y="390916"/>
                </a:lnTo>
                <a:lnTo>
                  <a:pt x="2186944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5707402" y="9823623"/>
            <a:ext cx="963249" cy="63049"/>
          </a:xfrm>
          <a:custGeom>
            <a:avLst/>
            <a:gdLst/>
            <a:ahLst/>
            <a:cxnLst/>
            <a:rect r="r" b="b" t="t" l="l"/>
            <a:pathLst>
              <a:path h="63049" w="963249">
                <a:moveTo>
                  <a:pt x="0" y="0"/>
                </a:moveTo>
                <a:lnTo>
                  <a:pt x="963249" y="0"/>
                </a:lnTo>
                <a:lnTo>
                  <a:pt x="963249" y="63049"/>
                </a:lnTo>
                <a:lnTo>
                  <a:pt x="0" y="63049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6572413" y="9825131"/>
            <a:ext cx="963249" cy="63049"/>
          </a:xfrm>
          <a:custGeom>
            <a:avLst/>
            <a:gdLst/>
            <a:ahLst/>
            <a:cxnLst/>
            <a:rect r="r" b="b" t="t" l="l"/>
            <a:pathLst>
              <a:path h="63049" w="963249">
                <a:moveTo>
                  <a:pt x="0" y="0"/>
                </a:moveTo>
                <a:lnTo>
                  <a:pt x="963248" y="0"/>
                </a:lnTo>
                <a:lnTo>
                  <a:pt x="963248" y="63049"/>
                </a:lnTo>
                <a:lnTo>
                  <a:pt x="0" y="63049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6462647" y="7706684"/>
            <a:ext cx="963249" cy="63049"/>
          </a:xfrm>
          <a:custGeom>
            <a:avLst/>
            <a:gdLst/>
            <a:ahLst/>
            <a:cxnLst/>
            <a:rect r="r" b="b" t="t" l="l"/>
            <a:pathLst>
              <a:path h="63049" w="963249">
                <a:moveTo>
                  <a:pt x="0" y="0"/>
                </a:moveTo>
                <a:lnTo>
                  <a:pt x="963249" y="0"/>
                </a:lnTo>
                <a:lnTo>
                  <a:pt x="963249" y="63049"/>
                </a:lnTo>
                <a:lnTo>
                  <a:pt x="0" y="63049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9180936" y="1422702"/>
            <a:ext cx="1229469" cy="605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 b="true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Mouth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4603757" y="2498710"/>
            <a:ext cx="2370981" cy="68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4"/>
              </a:lnSpc>
              <a:spcBef>
                <a:spcPct val="0"/>
              </a:spcBef>
            </a:pPr>
            <a:r>
              <a:rPr lang="en-US" b="true" sz="3333" spc="-83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Oesophagus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5853287" y="4890330"/>
            <a:ext cx="1634728" cy="68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4"/>
              </a:lnSpc>
              <a:spcBef>
                <a:spcPct val="0"/>
              </a:spcBef>
            </a:pPr>
            <a:r>
              <a:rPr lang="en-US" b="true" sz="3333" spc="-83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Stomach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8180846" y="7588758"/>
            <a:ext cx="2805410" cy="68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4"/>
              </a:lnSpc>
              <a:spcBef>
                <a:spcPct val="0"/>
              </a:spcBef>
            </a:pPr>
            <a:r>
              <a:rPr lang="en-US" b="true" sz="3333" spc="-83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Large Intestine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4481910" y="6974693"/>
            <a:ext cx="2742754" cy="68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4"/>
              </a:lnSpc>
              <a:spcBef>
                <a:spcPct val="0"/>
              </a:spcBef>
            </a:pPr>
            <a:r>
              <a:rPr lang="en-US" b="true" sz="3333" spc="-83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Small Intestine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5065156" y="9105242"/>
            <a:ext cx="937468" cy="68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4"/>
              </a:lnSpc>
              <a:spcBef>
                <a:spcPct val="0"/>
              </a:spcBef>
            </a:pPr>
            <a:r>
              <a:rPr lang="en-US" b="true" sz="3333" spc="-83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Anus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357255" y="2996642"/>
            <a:ext cx="6503096" cy="445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727"/>
              </a:lnSpc>
              <a:spcBef>
                <a:spcPct val="0"/>
              </a:spcBef>
            </a:pPr>
            <a:r>
              <a:rPr lang="en-US" b="true" sz="7474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This is the route your food takes through your body!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DAGT2PBEVWc</dc:identifier>
  <dcterms:modified xsi:type="dcterms:W3CDTF">2011-08-01T06:04:30Z</dcterms:modified>
  <cp:revision>1</cp:revision>
  <dc:title>Part 2 - Memory Retention Questions - Spotlight Session 2 </dc:title>
</cp:coreProperties>
</file>